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Merriweather" pitchFamily="2" charset="77"/>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2"/>
    <p:restoredTop sz="94651"/>
  </p:normalViewPr>
  <p:slideViewPr>
    <p:cSldViewPr snapToGrid="0">
      <p:cViewPr varScale="1">
        <p:scale>
          <a:sx n="86" d="100"/>
          <a:sy n="86" d="100"/>
        </p:scale>
        <p:origin x="216" y="1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99c5a4f55e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99c5a4f55e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99c5a4f55e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99c5a4f55e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99c5a4f55e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99c5a4f55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99c5a4f55e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99c5a4f55e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99c5a4f55e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99c5a4f55e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99c5a4f55e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99c5a4f55e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99c5a4f55e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99c5a4f55e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Snowmen in the Square- Shop Local this Holiday Season</a:t>
            </a:r>
            <a:endParaRPr/>
          </a:p>
        </p:txBody>
      </p:sp>
      <p:sp>
        <p:nvSpPr>
          <p:cNvPr id="65" name="Google Shape;65;p13"/>
          <p:cNvSpPr txBox="1">
            <a:spLocks noGrp="1"/>
          </p:cNvSpPr>
          <p:nvPr>
            <p:ph type="subTitle" idx="1"/>
          </p:nvPr>
        </p:nvSpPr>
        <p:spPr>
          <a:xfrm>
            <a:off x="161375" y="1878550"/>
            <a:ext cx="6131700" cy="738300"/>
          </a:xfrm>
          <a:prstGeom prst="rect">
            <a:avLst/>
          </a:prstGeom>
        </p:spPr>
        <p:txBody>
          <a:bodyPr spcFirstLastPara="1" wrap="square" lIns="91425" tIns="91425" rIns="91425" bIns="91425" anchor="t" anchorCtr="0">
            <a:normAutofit fontScale="25000" lnSpcReduction="20000"/>
          </a:bodyPr>
          <a:lstStyle/>
          <a:p>
            <a:pPr marL="0" lvl="0" indent="0" algn="ctr" rtl="0">
              <a:lnSpc>
                <a:spcPct val="200000"/>
              </a:lnSpc>
              <a:spcBef>
                <a:spcPts val="0"/>
              </a:spcBef>
              <a:spcAft>
                <a:spcPts val="0"/>
              </a:spcAft>
              <a:buNone/>
            </a:pPr>
            <a:r>
              <a:rPr lang="en" sz="6428">
                <a:solidFill>
                  <a:schemeClr val="accent1"/>
                </a:solidFill>
                <a:latin typeface="Merriweather"/>
                <a:ea typeface="Merriweather"/>
                <a:cs typeface="Merriweather"/>
                <a:sym typeface="Merriweather"/>
              </a:rPr>
              <a:t>A Campaign for the Oxford Lafayette Chamber of Commerce</a:t>
            </a:r>
            <a:endParaRPr sz="6428">
              <a:solidFill>
                <a:schemeClr val="accent1"/>
              </a:solidFill>
              <a:latin typeface="Merriweather"/>
              <a:ea typeface="Merriweather"/>
              <a:cs typeface="Merriweather"/>
              <a:sym typeface="Merriweather"/>
            </a:endParaRPr>
          </a:p>
          <a:p>
            <a:pPr marL="0" lvl="0" indent="0" algn="ctr" rtl="0">
              <a:lnSpc>
                <a:spcPct val="200000"/>
              </a:lnSpc>
              <a:spcBef>
                <a:spcPts val="0"/>
              </a:spcBef>
              <a:spcAft>
                <a:spcPts val="0"/>
              </a:spcAft>
              <a:buNone/>
            </a:pPr>
            <a:r>
              <a:rPr lang="en" sz="6428">
                <a:solidFill>
                  <a:schemeClr val="accent1"/>
                </a:solidFill>
                <a:latin typeface="Merriweather"/>
                <a:ea typeface="Merriweather"/>
                <a:cs typeface="Merriweather"/>
                <a:sym typeface="Merriweather"/>
              </a:rPr>
              <a:t>By: Erin Prince</a:t>
            </a:r>
            <a:endParaRPr sz="6428">
              <a:solidFill>
                <a:schemeClr val="accent1"/>
              </a:solidFill>
              <a:latin typeface="Merriweather"/>
              <a:ea typeface="Merriweather"/>
              <a:cs typeface="Merriweather"/>
              <a:sym typeface="Merriweather"/>
            </a:endParaRPr>
          </a:p>
          <a:p>
            <a:pPr marL="0" lvl="0" indent="0" algn="l" rtl="0">
              <a:spcBef>
                <a:spcPts val="0"/>
              </a:spcBef>
              <a:spcAft>
                <a:spcPts val="0"/>
              </a:spcAft>
              <a:buNone/>
            </a:pPr>
            <a:endParaRPr/>
          </a:p>
        </p:txBody>
      </p:sp>
      <p:pic>
        <p:nvPicPr>
          <p:cNvPr id="66" name="Google Shape;66;p13"/>
          <p:cNvPicPr preferRelativeResize="0"/>
          <p:nvPr/>
        </p:nvPicPr>
        <p:blipFill>
          <a:blip r:embed="rId3">
            <a:alphaModFix/>
          </a:blip>
          <a:stretch>
            <a:fillRect/>
          </a:stretch>
        </p:blipFill>
        <p:spPr>
          <a:xfrm>
            <a:off x="6155525" y="1336475"/>
            <a:ext cx="2813348" cy="3641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Oxford Lafayette Chamber of Commerce</a:t>
            </a:r>
            <a:endParaRPr/>
          </a:p>
        </p:txBody>
      </p:sp>
      <p:sp>
        <p:nvSpPr>
          <p:cNvPr id="72" name="Google Shape;72;p14"/>
          <p:cNvSpPr txBox="1"/>
          <p:nvPr/>
        </p:nvSpPr>
        <p:spPr>
          <a:xfrm>
            <a:off x="148300" y="1423000"/>
            <a:ext cx="8768400" cy="35805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For this internship, the Chamber of Commerce had me make graphics for special events, attend a golf classic, and write press releases.</a:t>
            </a:r>
            <a:r>
              <a:rPr lang="en" sz="1700">
                <a:solidFill>
                  <a:schemeClr val="accent1"/>
                </a:solidFill>
                <a:latin typeface="Merriweather"/>
                <a:ea typeface="Merriweather"/>
                <a:cs typeface="Merriweather"/>
                <a:sym typeface="Merriweather"/>
              </a:rPr>
              <a:t> </a:t>
            </a:r>
            <a:endParaRPr sz="1700">
              <a:solidFill>
                <a:schemeClr val="accent1"/>
              </a:solidFill>
              <a:latin typeface="Merriweather"/>
              <a:ea typeface="Merriweather"/>
              <a:cs typeface="Merriweather"/>
              <a:sym typeface="Merriweather"/>
            </a:endParaRPr>
          </a:p>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Mission Statement; </a:t>
            </a:r>
            <a:r>
              <a:rPr lang="en" sz="1500">
                <a:latin typeface="Merriweather"/>
                <a:ea typeface="Merriweather"/>
                <a:cs typeface="Merriweather"/>
                <a:sym typeface="Merriweather"/>
              </a:rPr>
              <a:t> </a:t>
            </a:r>
            <a:r>
              <a:rPr lang="en" sz="1600" i="1">
                <a:solidFill>
                  <a:schemeClr val="accent1"/>
                </a:solidFill>
                <a:latin typeface="Times New Roman"/>
                <a:ea typeface="Times New Roman"/>
                <a:cs typeface="Times New Roman"/>
                <a:sym typeface="Times New Roman"/>
              </a:rPr>
              <a:t>“Our mission is to undertake programs and projects that improve the quality of life in our area.”</a:t>
            </a:r>
            <a:r>
              <a:rPr lang="en" sz="1600">
                <a:solidFill>
                  <a:schemeClr val="accent1"/>
                </a:solidFill>
                <a:latin typeface="Times New Roman"/>
                <a:ea typeface="Times New Roman"/>
                <a:cs typeface="Times New Roman"/>
                <a:sym typeface="Times New Roman"/>
              </a:rPr>
              <a:t> Their vision statement is </a:t>
            </a:r>
            <a:r>
              <a:rPr lang="en" sz="1600" i="1">
                <a:solidFill>
                  <a:schemeClr val="accent1"/>
                </a:solidFill>
                <a:latin typeface="Times New Roman"/>
                <a:ea typeface="Times New Roman"/>
                <a:cs typeface="Times New Roman"/>
                <a:sym typeface="Times New Roman"/>
              </a:rPr>
              <a:t>“By seeking a positive business climate conducive to growth of our private enterprise system, raising per capita income and providing strong financial, physical and Human Resources we create a better life for all of our citizens.” </a:t>
            </a:r>
            <a:endParaRPr sz="1600">
              <a:solidFill>
                <a:schemeClr val="accent1"/>
              </a:solidFill>
              <a:latin typeface="Times New Roman"/>
              <a:ea typeface="Times New Roman"/>
              <a:cs typeface="Times New Roman"/>
              <a:sym typeface="Times New Roman"/>
            </a:endParaRPr>
          </a:p>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Vision Statement;</a:t>
            </a:r>
            <a:r>
              <a:rPr lang="en" sz="1700">
                <a:solidFill>
                  <a:schemeClr val="accent1"/>
                </a:solidFill>
                <a:latin typeface="Merriweather"/>
                <a:ea typeface="Merriweather"/>
                <a:cs typeface="Merriweather"/>
                <a:sym typeface="Merriweather"/>
              </a:rPr>
              <a:t> </a:t>
            </a:r>
            <a:r>
              <a:rPr lang="en" sz="1600" i="1">
                <a:solidFill>
                  <a:schemeClr val="accent1"/>
                </a:solidFill>
                <a:latin typeface="Times New Roman"/>
                <a:ea typeface="Times New Roman"/>
                <a:cs typeface="Times New Roman"/>
                <a:sym typeface="Times New Roman"/>
              </a:rPr>
              <a:t>“By seeking a positive business climate conducive to growth of our private Enterprise system, raising per capita income and providing strong financial physical and Human Resources we create a better life for all of our citizens.”</a:t>
            </a:r>
            <a:endParaRPr sz="1600" i="1">
              <a:solidFill>
                <a:schemeClr val="accent1"/>
              </a:solidFill>
              <a:latin typeface="Times New Roman"/>
              <a:ea typeface="Times New Roman"/>
              <a:cs typeface="Times New Roman"/>
              <a:sym typeface="Times New Roman"/>
            </a:endParaRPr>
          </a:p>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Main Goal; increase the amount of members to 850 from 750 within the 2024 calendar year and increase the amount of shopper during the holiday season for local businesses. </a:t>
            </a:r>
            <a:endParaRPr sz="1600">
              <a:solidFill>
                <a:schemeClr val="accent1"/>
              </a:solidFill>
              <a:latin typeface="Merriweather"/>
              <a:ea typeface="Merriweather"/>
              <a:cs typeface="Merriweather"/>
              <a:sym typeface="Merriweather"/>
            </a:endParaRPr>
          </a:p>
          <a:p>
            <a:pPr marL="0" lvl="0" indent="0" algn="l" rtl="0">
              <a:spcBef>
                <a:spcPts val="0"/>
              </a:spcBef>
              <a:spcAft>
                <a:spcPts val="0"/>
              </a:spcAft>
              <a:buNone/>
            </a:pPr>
            <a:endParaRPr>
              <a:solidFill>
                <a:schemeClr val="accent1"/>
              </a:solidFill>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Situation Analysis/Secondary Research</a:t>
            </a:r>
            <a:endParaRPr/>
          </a:p>
        </p:txBody>
      </p:sp>
      <p:sp>
        <p:nvSpPr>
          <p:cNvPr id="78" name="Google Shape;78;p15"/>
          <p:cNvSpPr txBox="1"/>
          <p:nvPr/>
        </p:nvSpPr>
        <p:spPr>
          <a:xfrm>
            <a:off x="424775" y="1428750"/>
            <a:ext cx="8407500" cy="18471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The campaign seeks to increase holiday shopping in the Oxford area and the importance of shopping locally</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Auburn Chamber of Commerce, Olive Branch Chamber of Commerce, Crystal Lake Chamber of Commerce, Visit Oxford, and the City of Oxford</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Holly Jolly Holidays event (Visit Oxford and the City of Oxford)</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Christmas Parade (Olive Branch Chamber of Commerce)</a:t>
            </a:r>
            <a:endParaRPr sz="1600">
              <a:solidFill>
                <a:schemeClr val="accent1"/>
              </a:solidFill>
              <a:latin typeface="Merriweather"/>
              <a:ea typeface="Merriweather"/>
              <a:cs typeface="Merriweather"/>
              <a:sym typeface="Merriweather"/>
            </a:endParaRPr>
          </a:p>
        </p:txBody>
      </p:sp>
      <p:pic>
        <p:nvPicPr>
          <p:cNvPr id="79" name="Google Shape;79;p15" descr="May be an image of christmas tree and text that says 'Bremma'S COOKIES &amp; HOT CHOCOLATE! LET'S LIGHT IT UP Break out your holiday attire &amp; join us (and Santa!) as we light the Square with Fox Business's Small Town Christmas! Sunday, November 19 6pm City Hall Holly Jolly Holidays VISIT. OXFORD ISSISSIPP @HOLLYJOLLYHOLIDAYSOXMS f VisitOxfordMS.com/HollyOolly'"/>
          <p:cNvPicPr preferRelativeResize="0"/>
          <p:nvPr/>
        </p:nvPicPr>
        <p:blipFill>
          <a:blip r:embed="rId3">
            <a:alphaModFix/>
          </a:blip>
          <a:stretch>
            <a:fillRect/>
          </a:stretch>
        </p:blipFill>
        <p:spPr>
          <a:xfrm>
            <a:off x="3616575" y="3400075"/>
            <a:ext cx="2023900" cy="1563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Key Publics/Messages </a:t>
            </a:r>
            <a:endParaRPr/>
          </a:p>
        </p:txBody>
      </p:sp>
      <p:sp>
        <p:nvSpPr>
          <p:cNvPr id="85" name="Google Shape;85;p16"/>
          <p:cNvSpPr txBox="1"/>
          <p:nvPr/>
        </p:nvSpPr>
        <p:spPr>
          <a:xfrm>
            <a:off x="311725" y="1517725"/>
            <a:ext cx="8520600" cy="18009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Oxford Families are the target public </a:t>
            </a:r>
            <a:endParaRPr sz="1600">
              <a:solidFill>
                <a:schemeClr val="accent1"/>
              </a:solidFill>
              <a:latin typeface="Merriweather"/>
              <a:ea typeface="Merriweather"/>
              <a:cs typeface="Merriweather"/>
              <a:sym typeface="Merriweather"/>
            </a:endParaRPr>
          </a:p>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Organization;</a:t>
            </a:r>
            <a:r>
              <a:rPr lang="en" sz="1700">
                <a:solidFill>
                  <a:schemeClr val="accent1"/>
                </a:solidFill>
                <a:latin typeface="Merriweather"/>
                <a:ea typeface="Merriweather"/>
                <a:cs typeface="Merriweather"/>
                <a:sym typeface="Merriweather"/>
              </a:rPr>
              <a:t> </a:t>
            </a:r>
            <a:r>
              <a:rPr lang="en">
                <a:solidFill>
                  <a:schemeClr val="accent1"/>
                </a:solidFill>
                <a:latin typeface="Merriweather"/>
                <a:ea typeface="Merriweather"/>
                <a:cs typeface="Merriweather"/>
                <a:sym typeface="Merriweather"/>
              </a:rPr>
              <a:t>Expand the knowledge of the Chamber to locals, Make the Chamber the “go to” place for new families in the area, and Bring awareness of the Chamber to businesses to help grow membership.</a:t>
            </a:r>
            <a:endParaRPr>
              <a:solidFill>
                <a:schemeClr val="accent1"/>
              </a:solidFill>
              <a:latin typeface="Merriweather"/>
              <a:ea typeface="Merriweather"/>
              <a:cs typeface="Merriweather"/>
              <a:sym typeface="Merriweather"/>
            </a:endParaRPr>
          </a:p>
          <a:p>
            <a:pPr marL="457200" lvl="0" indent="-330200" algn="l" rtl="0">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Topic; </a:t>
            </a:r>
            <a:r>
              <a:rPr lang="en">
                <a:solidFill>
                  <a:schemeClr val="accent1"/>
                </a:solidFill>
                <a:latin typeface="Merriweather"/>
                <a:ea typeface="Merriweather"/>
                <a:cs typeface="Merriweather"/>
                <a:sym typeface="Merriweather"/>
              </a:rPr>
              <a:t>Shopping local during the holidays supports the town, Shop Local family oriented events build community involvement, and Supporting small businesses can have a big impact on a town. </a:t>
            </a:r>
            <a:endParaRPr>
              <a:solidFill>
                <a:schemeClr val="accent1"/>
              </a:solidFill>
              <a:latin typeface="Merriweather"/>
              <a:ea typeface="Merriweather"/>
              <a:cs typeface="Merriweather"/>
              <a:sym typeface="Merriweath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SMART Objectives</a:t>
            </a:r>
            <a:endParaRPr/>
          </a:p>
        </p:txBody>
      </p:sp>
      <p:sp>
        <p:nvSpPr>
          <p:cNvPr id="91" name="Google Shape;91;p17"/>
          <p:cNvSpPr txBox="1"/>
          <p:nvPr/>
        </p:nvSpPr>
        <p:spPr>
          <a:xfrm flipH="1">
            <a:off x="116425" y="1545175"/>
            <a:ext cx="8943000" cy="2977500"/>
          </a:xfrm>
          <a:prstGeom prst="rect">
            <a:avLst/>
          </a:prstGeom>
          <a:noFill/>
          <a:ln>
            <a:noFill/>
          </a:ln>
        </p:spPr>
        <p:txBody>
          <a:bodyPr spcFirstLastPara="1" wrap="square" lIns="91425" tIns="91425" rIns="91425" bIns="91425" anchor="t" anchorCtr="0">
            <a:spAutoFit/>
          </a:bodyPr>
          <a:lstStyle/>
          <a:p>
            <a:pPr marL="457200" lvl="0" indent="-361950" algn="l" rtl="0">
              <a:lnSpc>
                <a:spcPct val="115000"/>
              </a:lnSpc>
              <a:spcBef>
                <a:spcPts val="0"/>
              </a:spcBef>
              <a:spcAft>
                <a:spcPts val="0"/>
              </a:spcAft>
              <a:buClr>
                <a:schemeClr val="accent1"/>
              </a:buClr>
              <a:buSzPts val="2100"/>
              <a:buFont typeface="Merriweather"/>
              <a:buChar char="-"/>
            </a:pPr>
            <a:r>
              <a:rPr lang="en" sz="1600">
                <a:solidFill>
                  <a:schemeClr val="accent1"/>
                </a:solidFill>
                <a:latin typeface="Merriweather"/>
                <a:ea typeface="Merriweather"/>
                <a:cs typeface="Merriweather"/>
                <a:sym typeface="Merriweather"/>
              </a:rPr>
              <a:t>To increase </a:t>
            </a:r>
            <a:r>
              <a:rPr lang="en" sz="1600" b="1">
                <a:solidFill>
                  <a:schemeClr val="accent1"/>
                </a:solidFill>
                <a:latin typeface="Merriweather"/>
                <a:ea typeface="Merriweather"/>
                <a:cs typeface="Merriweather"/>
                <a:sym typeface="Merriweather"/>
              </a:rPr>
              <a:t>awareness</a:t>
            </a:r>
            <a:r>
              <a:rPr lang="en" sz="1600">
                <a:solidFill>
                  <a:schemeClr val="accent1"/>
                </a:solidFill>
                <a:latin typeface="Merriweather"/>
                <a:ea typeface="Merriweather"/>
                <a:cs typeface="Merriweather"/>
                <a:sym typeface="Merriweather"/>
              </a:rPr>
              <a:t> of local businesses in the Oxford/Lafayette County area 20% by January of 2025. </a:t>
            </a:r>
            <a:endParaRPr sz="1600">
              <a:solidFill>
                <a:schemeClr val="accent1"/>
              </a:solidFill>
              <a:latin typeface="Merriweather"/>
              <a:ea typeface="Merriweather"/>
              <a:cs typeface="Merriweather"/>
              <a:sym typeface="Merriweather"/>
            </a:endParaRPr>
          </a:p>
          <a:p>
            <a:pPr marL="457200" lvl="0" indent="0" algn="l" rtl="0">
              <a:lnSpc>
                <a:spcPct val="115000"/>
              </a:lnSpc>
              <a:spcBef>
                <a:spcPts val="0"/>
              </a:spcBef>
              <a:spcAft>
                <a:spcPts val="0"/>
              </a:spcAft>
              <a:buNone/>
            </a:pPr>
            <a:endParaRPr sz="1600">
              <a:solidFill>
                <a:schemeClr val="accent1"/>
              </a:solidFill>
              <a:latin typeface="Merriweather"/>
              <a:ea typeface="Merriweather"/>
              <a:cs typeface="Merriweather"/>
              <a:sym typeface="Merriweather"/>
            </a:endParaRPr>
          </a:p>
          <a:p>
            <a:pPr marL="457200" lvl="0" indent="-361950" algn="l" rtl="0">
              <a:lnSpc>
                <a:spcPct val="115000"/>
              </a:lnSpc>
              <a:spcBef>
                <a:spcPts val="0"/>
              </a:spcBef>
              <a:spcAft>
                <a:spcPts val="0"/>
              </a:spcAft>
              <a:buClr>
                <a:schemeClr val="accent1"/>
              </a:buClr>
              <a:buSzPts val="2100"/>
              <a:buFont typeface="Merriweather"/>
              <a:buChar char="-"/>
            </a:pPr>
            <a:r>
              <a:rPr lang="en" sz="1600">
                <a:solidFill>
                  <a:schemeClr val="accent1"/>
                </a:solidFill>
                <a:latin typeface="Merriweather"/>
                <a:ea typeface="Merriweather"/>
                <a:cs typeface="Merriweather"/>
                <a:sym typeface="Merriweather"/>
              </a:rPr>
              <a:t>To </a:t>
            </a:r>
            <a:r>
              <a:rPr lang="en" sz="1600" b="1">
                <a:solidFill>
                  <a:schemeClr val="accent1"/>
                </a:solidFill>
                <a:latin typeface="Merriweather"/>
                <a:ea typeface="Merriweather"/>
                <a:cs typeface="Merriweather"/>
                <a:sym typeface="Merriweather"/>
              </a:rPr>
              <a:t>reinforce the attitude</a:t>
            </a:r>
            <a:r>
              <a:rPr lang="en" sz="1600">
                <a:solidFill>
                  <a:schemeClr val="accent1"/>
                </a:solidFill>
                <a:latin typeface="Merriweather"/>
                <a:ea typeface="Merriweather"/>
                <a:cs typeface="Merriweather"/>
                <a:sym typeface="Merriweather"/>
              </a:rPr>
              <a:t> of importance of shopping locally especially during the holiday season to Oxford locals by 15% by January of 2025. </a:t>
            </a:r>
            <a:endParaRPr sz="1600">
              <a:solidFill>
                <a:schemeClr val="accent1"/>
              </a:solidFill>
              <a:latin typeface="Merriweather"/>
              <a:ea typeface="Merriweather"/>
              <a:cs typeface="Merriweather"/>
              <a:sym typeface="Merriweather"/>
            </a:endParaRPr>
          </a:p>
          <a:p>
            <a:pPr marL="457200" lvl="0" indent="0" algn="l" rtl="0">
              <a:lnSpc>
                <a:spcPct val="115000"/>
              </a:lnSpc>
              <a:spcBef>
                <a:spcPts val="0"/>
              </a:spcBef>
              <a:spcAft>
                <a:spcPts val="0"/>
              </a:spcAft>
              <a:buNone/>
            </a:pPr>
            <a:endParaRPr sz="1600">
              <a:solidFill>
                <a:schemeClr val="accent1"/>
              </a:solidFill>
              <a:latin typeface="Merriweather"/>
              <a:ea typeface="Merriweather"/>
              <a:cs typeface="Merriweather"/>
              <a:sym typeface="Merriweather"/>
            </a:endParaRPr>
          </a:p>
          <a:p>
            <a:pPr marL="457200" lvl="0" indent="-361950" algn="l" rtl="0">
              <a:lnSpc>
                <a:spcPct val="115000"/>
              </a:lnSpc>
              <a:spcBef>
                <a:spcPts val="0"/>
              </a:spcBef>
              <a:spcAft>
                <a:spcPts val="0"/>
              </a:spcAft>
              <a:buClr>
                <a:schemeClr val="accent1"/>
              </a:buClr>
              <a:buSzPts val="2100"/>
              <a:buFont typeface="Merriweather"/>
              <a:buChar char="-"/>
            </a:pPr>
            <a:r>
              <a:rPr lang="en" sz="1600">
                <a:solidFill>
                  <a:schemeClr val="accent1"/>
                </a:solidFill>
                <a:latin typeface="Merriweather"/>
                <a:ea typeface="Merriweather"/>
                <a:cs typeface="Merriweather"/>
                <a:sym typeface="Merriweather"/>
              </a:rPr>
              <a:t>To </a:t>
            </a:r>
            <a:r>
              <a:rPr lang="en" sz="1600" b="1">
                <a:solidFill>
                  <a:schemeClr val="accent1"/>
                </a:solidFill>
                <a:latin typeface="Merriweather"/>
                <a:ea typeface="Merriweather"/>
                <a:cs typeface="Merriweather"/>
                <a:sym typeface="Merriweather"/>
              </a:rPr>
              <a:t>change the behavior</a:t>
            </a:r>
            <a:r>
              <a:rPr lang="en" sz="1600">
                <a:solidFill>
                  <a:schemeClr val="accent1"/>
                </a:solidFill>
                <a:latin typeface="Merriweather"/>
                <a:ea typeface="Merriweather"/>
                <a:cs typeface="Merriweather"/>
                <a:sym typeface="Merriweather"/>
              </a:rPr>
              <a:t> of Oxford locals about businesses and grow support by 10% by January of 2025.</a:t>
            </a:r>
            <a:endParaRPr sz="1600">
              <a:solidFill>
                <a:schemeClr val="accent1"/>
              </a:solidFill>
              <a:latin typeface="Merriweather"/>
              <a:ea typeface="Merriweather"/>
              <a:cs typeface="Merriweather"/>
              <a:sym typeface="Merriweather"/>
            </a:endParaRPr>
          </a:p>
          <a:p>
            <a:pPr marL="457200" lvl="0" indent="0" algn="l" rtl="0">
              <a:spcBef>
                <a:spcPts val="0"/>
              </a:spcBef>
              <a:spcAft>
                <a:spcPts val="0"/>
              </a:spcAft>
              <a:buNone/>
            </a:pPr>
            <a:endParaRPr sz="1700">
              <a:solidFill>
                <a:schemeClr val="accent1"/>
              </a:solidFill>
              <a:latin typeface="Merriweather"/>
              <a:ea typeface="Merriweather"/>
              <a:cs typeface="Merriweather"/>
              <a:sym typeface="Merriweath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Actions and Communications Tactics</a:t>
            </a:r>
            <a:endParaRPr/>
          </a:p>
        </p:txBody>
      </p:sp>
      <p:sp>
        <p:nvSpPr>
          <p:cNvPr id="97" name="Google Shape;97;p18"/>
          <p:cNvSpPr txBox="1"/>
          <p:nvPr/>
        </p:nvSpPr>
        <p:spPr>
          <a:xfrm>
            <a:off x="127000" y="1449925"/>
            <a:ext cx="8911200" cy="12807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Snowmen in the Square special event and the Social Media Giveaway event </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Instagram, Facebook, and X (Twitter) as social media channels</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Media Kit </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No TikTok but want to use Visit Oxford’s TikTok</a:t>
            </a:r>
            <a:endParaRPr sz="1600">
              <a:solidFill>
                <a:schemeClr val="accent1"/>
              </a:solidFill>
              <a:latin typeface="Merriweather"/>
              <a:ea typeface="Merriweather"/>
              <a:cs typeface="Merriweather"/>
              <a:sym typeface="Merriweather"/>
            </a:endParaRPr>
          </a:p>
        </p:txBody>
      </p:sp>
      <p:pic>
        <p:nvPicPr>
          <p:cNvPr id="98" name="Google Shape;98;p18"/>
          <p:cNvPicPr preferRelativeResize="0"/>
          <p:nvPr/>
        </p:nvPicPr>
        <p:blipFill>
          <a:blip r:embed="rId3">
            <a:alphaModFix/>
          </a:blip>
          <a:stretch>
            <a:fillRect/>
          </a:stretch>
        </p:blipFill>
        <p:spPr>
          <a:xfrm>
            <a:off x="152400" y="2971525"/>
            <a:ext cx="2019576" cy="2019576"/>
          </a:xfrm>
          <a:prstGeom prst="rect">
            <a:avLst/>
          </a:prstGeom>
          <a:noFill/>
          <a:ln>
            <a:noFill/>
          </a:ln>
        </p:spPr>
      </p:pic>
      <p:pic>
        <p:nvPicPr>
          <p:cNvPr id="99" name="Google Shape;99;p18"/>
          <p:cNvPicPr preferRelativeResize="0"/>
          <p:nvPr/>
        </p:nvPicPr>
        <p:blipFill>
          <a:blip r:embed="rId4">
            <a:alphaModFix/>
          </a:blip>
          <a:stretch>
            <a:fillRect/>
          </a:stretch>
        </p:blipFill>
        <p:spPr>
          <a:xfrm>
            <a:off x="2552426" y="2971525"/>
            <a:ext cx="2019576" cy="2019576"/>
          </a:xfrm>
          <a:prstGeom prst="rect">
            <a:avLst/>
          </a:prstGeom>
          <a:noFill/>
          <a:ln>
            <a:noFill/>
          </a:ln>
        </p:spPr>
      </p:pic>
      <p:sp>
        <p:nvSpPr>
          <p:cNvPr id="100" name="Google Shape;100;p18"/>
          <p:cNvSpPr txBox="1"/>
          <p:nvPr/>
        </p:nvSpPr>
        <p:spPr>
          <a:xfrm>
            <a:off x="5090575" y="3058575"/>
            <a:ext cx="3741900" cy="1884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r>
              <a:rPr lang="en" sz="1600">
                <a:solidFill>
                  <a:schemeClr val="accent1"/>
                </a:solidFill>
                <a:latin typeface="Merriweather"/>
                <a:ea typeface="Merriweather"/>
                <a:cs typeface="Merriweather"/>
                <a:sym typeface="Merriweather"/>
              </a:rPr>
              <a:t>“Ever wonder what Snowmen do in the Square? Come to the Chamber of Commerce’s ‘Snowmen in the Square’ event to figure it out!#snowmensquared “</a:t>
            </a:r>
            <a:endParaRPr sz="1700">
              <a:solidFill>
                <a:schemeClr val="accent1"/>
              </a:solidFill>
              <a:latin typeface="Merriweather"/>
              <a:ea typeface="Merriweather"/>
              <a:cs typeface="Merriweather"/>
              <a:sym typeface="Merriweathe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Proposed Budget and Evaluation</a:t>
            </a:r>
            <a:endParaRPr/>
          </a:p>
        </p:txBody>
      </p:sp>
      <p:sp>
        <p:nvSpPr>
          <p:cNvPr id="106" name="Google Shape;106;p19"/>
          <p:cNvSpPr txBox="1"/>
          <p:nvPr/>
        </p:nvSpPr>
        <p:spPr>
          <a:xfrm>
            <a:off x="100525" y="1524000"/>
            <a:ext cx="8943000" cy="12807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Total Cost for whole campaign; $2,068.00</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Would like to see how the campaign helps local businesses in Oxford during the holiday season (increase revenue by 20%)</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Can be an event that happens year after year for ROI</a:t>
            </a:r>
            <a:endParaRPr sz="1600">
              <a:solidFill>
                <a:schemeClr val="accent1"/>
              </a:solidFill>
              <a:latin typeface="Merriweather"/>
              <a:ea typeface="Merriweather"/>
              <a:cs typeface="Merriweather"/>
              <a:sym typeface="Merriweather"/>
            </a:endParaRPr>
          </a:p>
        </p:txBody>
      </p:sp>
      <p:pic>
        <p:nvPicPr>
          <p:cNvPr id="107" name="Google Shape;107;p19"/>
          <p:cNvPicPr preferRelativeResize="0"/>
          <p:nvPr/>
        </p:nvPicPr>
        <p:blipFill>
          <a:blip r:embed="rId3">
            <a:alphaModFix/>
          </a:blip>
          <a:stretch>
            <a:fillRect/>
          </a:stretch>
        </p:blipFill>
        <p:spPr>
          <a:xfrm>
            <a:off x="152400" y="2673900"/>
            <a:ext cx="2317199" cy="23171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Wrap-Up</a:t>
            </a:r>
            <a:endParaRPr/>
          </a:p>
        </p:txBody>
      </p:sp>
      <p:sp>
        <p:nvSpPr>
          <p:cNvPr id="113" name="Google Shape;113;p20"/>
          <p:cNvSpPr txBox="1"/>
          <p:nvPr/>
        </p:nvSpPr>
        <p:spPr>
          <a:xfrm>
            <a:off x="311700" y="1502825"/>
            <a:ext cx="8520600" cy="24135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Total Cost for whole campaign; $2,068.00 Campaign would start early November and end on December 29, 2024</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Snowmen in the Square event would happen on December 8, 2024</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Social Media Giveaway would be on December 12, 2024</a:t>
            </a:r>
            <a:endParaRPr sz="1600">
              <a:solidFill>
                <a:schemeClr val="accent1"/>
              </a:solidFill>
              <a:latin typeface="Merriweather"/>
              <a:ea typeface="Merriweather"/>
              <a:cs typeface="Merriweather"/>
              <a:sym typeface="Merriweather"/>
            </a:endParaRPr>
          </a:p>
          <a:p>
            <a:pPr marL="457200" lvl="0" indent="-330200" algn="l" rtl="0">
              <a:lnSpc>
                <a:spcPct val="115000"/>
              </a:lnSpc>
              <a:spcBef>
                <a:spcPts val="0"/>
              </a:spcBef>
              <a:spcAft>
                <a:spcPts val="0"/>
              </a:spcAft>
              <a:buClr>
                <a:schemeClr val="accent1"/>
              </a:buClr>
              <a:buSzPts val="1600"/>
              <a:buFont typeface="Merriweather"/>
              <a:buChar char="-"/>
            </a:pPr>
            <a:r>
              <a:rPr lang="en" sz="1600">
                <a:solidFill>
                  <a:schemeClr val="accent1"/>
                </a:solidFill>
                <a:latin typeface="Merriweather"/>
                <a:ea typeface="Merriweather"/>
                <a:cs typeface="Merriweather"/>
                <a:sym typeface="Merriweather"/>
              </a:rPr>
              <a:t>Would like to see how the campaign helps local businesses in Oxford during the holiday season (increase revenue by 20%)</a:t>
            </a:r>
            <a:endParaRPr sz="1600">
              <a:solidFill>
                <a:schemeClr val="accent1"/>
              </a:solidFill>
              <a:latin typeface="Merriweather"/>
              <a:ea typeface="Merriweather"/>
              <a:cs typeface="Merriweather"/>
              <a:sym typeface="Merriweather"/>
            </a:endParaRPr>
          </a:p>
          <a:p>
            <a:pPr marL="0" lvl="0" indent="0" algn="l" rtl="0">
              <a:lnSpc>
                <a:spcPct val="115000"/>
              </a:lnSpc>
              <a:spcBef>
                <a:spcPts val="0"/>
              </a:spcBef>
              <a:spcAft>
                <a:spcPts val="0"/>
              </a:spcAft>
              <a:buNone/>
            </a:pPr>
            <a:endParaRPr sz="1600">
              <a:solidFill>
                <a:schemeClr val="accent1"/>
              </a:solidFill>
              <a:latin typeface="Merriweather"/>
              <a:ea typeface="Merriweather"/>
              <a:cs typeface="Merriweather"/>
              <a:sym typeface="Merriweather"/>
            </a:endParaRPr>
          </a:p>
          <a:p>
            <a:pPr marL="0" lvl="0" indent="0" algn="l" rtl="0">
              <a:lnSpc>
                <a:spcPct val="115000"/>
              </a:lnSpc>
              <a:spcBef>
                <a:spcPts val="0"/>
              </a:spcBef>
              <a:spcAft>
                <a:spcPts val="0"/>
              </a:spcAft>
              <a:buNone/>
            </a:pPr>
            <a:r>
              <a:rPr lang="en" sz="1600">
                <a:solidFill>
                  <a:schemeClr val="accent1"/>
                </a:solidFill>
                <a:latin typeface="Merriweather"/>
                <a:ea typeface="Merriweather"/>
                <a:cs typeface="Merriweather"/>
                <a:sym typeface="Merriweather"/>
              </a:rPr>
              <a:t>Thank you!!</a:t>
            </a:r>
            <a:endParaRPr sz="1600">
              <a:solidFill>
                <a:schemeClr val="accent1"/>
              </a:solidFill>
              <a:latin typeface="Merriweather"/>
              <a:ea typeface="Merriweather"/>
              <a:cs typeface="Merriweather"/>
              <a:sym typeface="Merriweather"/>
            </a:endParaRPr>
          </a:p>
        </p:txBody>
      </p:sp>
      <p:pic>
        <p:nvPicPr>
          <p:cNvPr id="114" name="Google Shape;114;p20"/>
          <p:cNvPicPr preferRelativeResize="0"/>
          <p:nvPr/>
        </p:nvPicPr>
        <p:blipFill>
          <a:blip r:embed="rId3">
            <a:alphaModFix/>
          </a:blip>
          <a:stretch>
            <a:fillRect/>
          </a:stretch>
        </p:blipFill>
        <p:spPr>
          <a:xfrm>
            <a:off x="6995600" y="2995100"/>
            <a:ext cx="2148401" cy="2148401"/>
          </a:xfrm>
          <a:prstGeom prst="rect">
            <a:avLst/>
          </a:prstGeom>
          <a:noFill/>
          <a:ln>
            <a:noFill/>
          </a:ln>
        </p:spPr>
      </p:pic>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594</Words>
  <Application>Microsoft Macintosh PowerPoint</Application>
  <PresentationFormat>On-screen Show (16:9)</PresentationFormat>
  <Paragraphs>40</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Merriweather</vt:lpstr>
      <vt:lpstr>Times New Roman</vt:lpstr>
      <vt:lpstr>Roboto</vt:lpstr>
      <vt:lpstr>Paradigm</vt:lpstr>
      <vt:lpstr>Snowmen in the Square- Shop Local this Holiday Season</vt:lpstr>
      <vt:lpstr>Oxford Lafayette Chamber of Commerce</vt:lpstr>
      <vt:lpstr>Situation Analysis/Secondary Research</vt:lpstr>
      <vt:lpstr>Key Publics/Messages </vt:lpstr>
      <vt:lpstr>SMART Objectives</vt:lpstr>
      <vt:lpstr>Actions and Communications Tactics</vt:lpstr>
      <vt:lpstr>Proposed Budget and Evaluation</vt:lpstr>
      <vt:lpstr>Wrap-Up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Snowmen in the Square- Shop Local this Holiday Season</dc:title>
  <cp:lastModifiedBy>Erin Prince</cp:lastModifiedBy>
  <cp:revision>1</cp:revision>
  <dcterms:modified xsi:type="dcterms:W3CDTF">2025-01-15T02:08:18Z</dcterms:modified>
</cp:coreProperties>
</file>